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metadata" ContentType="application/binary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59" r:id="rId2"/>
  </p:sldMasterIdLst>
  <p:notesMasterIdLst>
    <p:notesMasterId r:id="rId9"/>
  </p:notesMasterIdLst>
  <p:sldIdLst>
    <p:sldId id="256" r:id="rId3"/>
    <p:sldId id="257" r:id="rId4"/>
    <p:sldId id="258" r:id="rId5"/>
    <p:sldId id="261" r:id="rId6"/>
    <p:sldId id="259" r:id="rId7"/>
    <p:sldId id="260" r:id="rId8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2" roundtripDataSignature="AMtx7mj4UDfj2oD66toD7Qa5sUShjt6ow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8AF9D283-9458-46C0-8747-66ED6C5D1AA6}">
  <a:tblStyle styleId="{8AF9D283-9458-46C0-8747-66ED6C5D1AA6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9EFF7"/>
          </a:solidFill>
        </a:fill>
      </a:tcStyle>
    </a:wholeTbl>
    <a:band1H>
      <a:tcTxStyle/>
      <a:tcStyle>
        <a:tcBdr/>
        <a:fill>
          <a:solidFill>
            <a:srgbClr val="D0DEEF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D0DEEF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348" y="-11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customschemas.google.com/relationships/presentationmetadata" Target="metadata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57" name="Google Shape;15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76" name="Google Shape;17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s-CO"/>
              <a:t>revisar los nombres de los talleres </a:t>
            </a:r>
            <a:endParaRPr/>
          </a:p>
        </p:txBody>
      </p:sp>
      <p:sp>
        <p:nvSpPr>
          <p:cNvPr id="192" name="Google Shape;19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8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8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9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9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3" name="Google Shape;93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1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99" name="Google Shape;99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1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05" name="Google Shape;105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1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1" name="Google Shape;111;p1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2" name="Google Shape;112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1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18" name="Google Shape;118;p1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9" name="Google Shape;119;p1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20" name="Google Shape;120;p1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1" name="Google Shape;121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TITLE_ONLY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1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32" name="Google Shape;132;p1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33" name="Google Shape;133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2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39" name="Google Shape;139;p2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40" name="Google Shape;140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1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2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6" name="Google Shape;146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2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2" name="Google Shape;152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TITLE_ONLY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2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4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2" name="Google Shape;42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5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5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8" name="Google Shape;48;p25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25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0" name="Google Shape;50;p25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6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26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7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7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8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2" name="Google Shape;82;p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Google Shape;83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4" name="Google Shape;84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5" name="Google Shape;85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"/>
          <p:cNvSpPr/>
          <p:nvPr/>
        </p:nvSpPr>
        <p:spPr>
          <a:xfrm>
            <a:off x="0" y="0"/>
            <a:ext cx="6306288" cy="6858000"/>
          </a:xfrm>
          <a:prstGeom prst="rect">
            <a:avLst/>
          </a:prstGeom>
          <a:solidFill>
            <a:srgbClr val="E438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0" name="Google Shape;160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49547" y="820295"/>
            <a:ext cx="4263425" cy="861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1" descr="Archivo:Logosimbolo unisalle.png - Wikipedia, la enciclopedia libr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072846" y="820296"/>
            <a:ext cx="2969765" cy="861974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1"/>
          <p:cNvSpPr txBox="1"/>
          <p:nvPr/>
        </p:nvSpPr>
        <p:spPr>
          <a:xfrm>
            <a:off x="7542267" y="4873133"/>
            <a:ext cx="3718101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s-CO" sz="2800" b="1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Centro de </a:t>
            </a:r>
            <a:r>
              <a:rPr lang="es-CO" sz="2800" b="1" i="0" u="none" strike="noStrike" cap="none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liderazgo</a:t>
            </a:r>
            <a:r>
              <a:rPr lang="es-CO" sz="2800" b="1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y excelencia docente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1"/>
          <p:cNvSpPr txBox="1">
            <a:spLocks noGrp="1"/>
          </p:cNvSpPr>
          <p:nvPr>
            <p:ph type="ctrTitle"/>
          </p:nvPr>
        </p:nvSpPr>
        <p:spPr>
          <a:xfrm>
            <a:off x="447184" y="2559350"/>
            <a:ext cx="5411919" cy="21605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s-CO" sz="3200" b="1" dirty="0"/>
              <a:t>Escuela Normal Superior </a:t>
            </a:r>
            <a:br>
              <a:rPr lang="es-CO" sz="3200" b="1" dirty="0"/>
            </a:br>
            <a:r>
              <a:rPr lang="es-CO" sz="3200" b="1" dirty="0" smtClean="0"/>
              <a:t>FARALLONES</a:t>
            </a:r>
            <a:r>
              <a:rPr lang="es-CO" sz="3200" b="1" dirty="0"/>
              <a:t/>
            </a:r>
            <a:br>
              <a:rPr lang="es-CO" sz="3200" b="1" dirty="0"/>
            </a:br>
            <a:r>
              <a:rPr lang="es-CO" sz="3200" b="1" dirty="0"/>
              <a:t/>
            </a:r>
            <a:br>
              <a:rPr lang="es-CO" sz="3200" b="1" dirty="0"/>
            </a:br>
            <a:r>
              <a:rPr lang="es-CO" sz="4400" b="1" dirty="0"/>
              <a:t>Taller Didáctico  N°4 </a:t>
            </a:r>
            <a:endParaRPr dirty="0"/>
          </a:p>
        </p:txBody>
      </p:sp>
      <p:sp>
        <p:nvSpPr>
          <p:cNvPr id="164" name="Google Shape;164;p1"/>
          <p:cNvSpPr txBox="1">
            <a:spLocks noGrp="1"/>
          </p:cNvSpPr>
          <p:nvPr>
            <p:ph type="subTitle" idx="1"/>
          </p:nvPr>
        </p:nvSpPr>
        <p:spPr>
          <a:xfrm>
            <a:off x="6652590" y="2180492"/>
            <a:ext cx="5138357" cy="2413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b="1" i="1"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s-CO" sz="2800" b="1" i="1"/>
              <a:t>Resignificación Curricular 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s-CO" sz="2800" b="1" i="1"/>
              <a:t>Macrocurrículo 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2800"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Google Shape;169;p2" descr="Archivo:Logosimbolo unisalle.png - Wikipedia, la enciclopedia libr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35280" y="530564"/>
            <a:ext cx="2284821" cy="663169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2"/>
          <p:cNvSpPr txBox="1"/>
          <p:nvPr/>
        </p:nvSpPr>
        <p:spPr>
          <a:xfrm>
            <a:off x="5003074" y="5840267"/>
            <a:ext cx="748485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800"/>
              <a:buFont typeface="Calibri"/>
              <a:buNone/>
            </a:pPr>
            <a:r>
              <a:rPr lang="es-CO" sz="2800" b="1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Centro de </a:t>
            </a:r>
            <a:r>
              <a:rPr lang="es-CO" sz="2800" b="1" i="0" u="none" strike="noStrike" cap="none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liderazgo</a:t>
            </a:r>
            <a:r>
              <a:rPr lang="es-CO" sz="2800" b="1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y excelencia docente</a:t>
            </a:r>
            <a:endParaRPr/>
          </a:p>
        </p:txBody>
      </p:sp>
      <p:sp>
        <p:nvSpPr>
          <p:cNvPr id="171" name="Google Shape;171;p2"/>
          <p:cNvSpPr/>
          <p:nvPr/>
        </p:nvSpPr>
        <p:spPr>
          <a:xfrm>
            <a:off x="1452530" y="2143116"/>
            <a:ext cx="9239012" cy="301617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800" b="0" i="1" u="none" strike="noStrike" cap="none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Fortalecer*</a:t>
            </a:r>
            <a:r>
              <a:rPr lang="es-CO" sz="2800" b="0" i="0" u="none" strike="noStrike" cap="none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 los perfiles del estudiante y del egresado a partir de la concepción del ser humano, persona, sujeto, ciudadano que se desea formar en la </a:t>
            </a:r>
            <a:r>
              <a:rPr lang="es-CO" sz="2800" b="0" i="0" u="none" strike="noStrike" cap="none" dirty="0" smtClean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ENS-FARALLONES</a:t>
            </a:r>
            <a:endParaRPr dirty="0">
              <a:solidFill>
                <a:schemeClr val="bg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80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r>
              <a:rPr lang="es-CO" sz="1800" dirty="0" err="1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Resignificar</a:t>
            </a:r>
            <a:r>
              <a:rPr lang="es-CO" sz="180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, reformar, ajustar, repensar…</a:t>
            </a:r>
            <a:r>
              <a:rPr lang="es-CO" sz="320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es-CO" sz="320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3200" b="0" i="0" u="none" strike="noStrike" cap="none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2"/>
          <p:cNvSpPr txBox="1"/>
          <p:nvPr/>
        </p:nvSpPr>
        <p:spPr>
          <a:xfrm>
            <a:off x="2307364" y="541841"/>
            <a:ext cx="2528664" cy="707886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s-CO" sz="400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Objetivo</a:t>
            </a:r>
            <a:endParaRPr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Google Shape;178;p3" descr="Archivo:Logosimbolo unisalle.png - Wikipedia, la enciclopedia libr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24543" y="330465"/>
            <a:ext cx="2284821" cy="663169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3"/>
          <p:cNvSpPr txBox="1"/>
          <p:nvPr/>
        </p:nvSpPr>
        <p:spPr>
          <a:xfrm>
            <a:off x="2981953" y="6004335"/>
            <a:ext cx="7485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s-CO" sz="2800" b="1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Centro de </a:t>
            </a:r>
            <a:r>
              <a:rPr lang="es-CO" sz="2800" b="1" i="0" u="none" strike="noStrike" cap="none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liderazgo</a:t>
            </a:r>
            <a:r>
              <a:rPr lang="es-CO" sz="2800" b="1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y excelencia docente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3"/>
          <p:cNvSpPr txBox="1"/>
          <p:nvPr/>
        </p:nvSpPr>
        <p:spPr>
          <a:xfrm>
            <a:off x="1921565" y="520987"/>
            <a:ext cx="7007434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s-CO" sz="3600" b="1" i="0" u="none" strike="noStrike" cap="none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Agenda</a:t>
            </a:r>
            <a:endParaRPr sz="3600" b="1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" name="Picture 3" descr="C:\Users\Juan Hernandez\Desktop\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24034" y="1571612"/>
            <a:ext cx="3000396" cy="4286280"/>
          </a:xfrm>
          <a:prstGeom prst="rect">
            <a:avLst/>
          </a:prstGeom>
          <a:noFill/>
        </p:spPr>
      </p:pic>
      <p:sp>
        <p:nvSpPr>
          <p:cNvPr id="10" name="9 Marcador de texto"/>
          <p:cNvSpPr>
            <a:spLocks noGrp="1"/>
          </p:cNvSpPr>
          <p:nvPr>
            <p:ph type="body" idx="2"/>
          </p:nvPr>
        </p:nvSpPr>
        <p:spPr>
          <a:xfrm>
            <a:off x="6172200" y="1825625"/>
            <a:ext cx="5181600" cy="24785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s-CO" sz="1800" dirty="0" smtClean="0">
                <a:latin typeface="Arial" pitchFamily="34" charset="0"/>
                <a:cs typeface="Arial" pitchFamily="34" charset="0"/>
              </a:rPr>
              <a:t>Saludo y Bienvenida.</a:t>
            </a:r>
          </a:p>
          <a:p>
            <a:pPr indent="-457200">
              <a:buFont typeface="+mj-lt"/>
              <a:buAutoNum type="arabicPeriod"/>
            </a:pPr>
            <a:r>
              <a:rPr lang="es-CO" sz="1600" kern="0" dirty="0" smtClean="0">
                <a:solidFill>
                  <a:srgbClr val="00000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 El egresado: ser humano, persona, sujeto, ciudadano</a:t>
            </a:r>
            <a:r>
              <a:rPr lang="es-CO" sz="1600" dirty="0" smtClean="0">
                <a:solidFill>
                  <a:srgbClr val="00000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:</a:t>
            </a:r>
            <a:r>
              <a:rPr lang="es-ES" sz="1600" dirty="0" smtClean="0">
                <a:solidFill>
                  <a:srgbClr val="00000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  Socialización elementos teóricos conceptuales</a:t>
            </a:r>
            <a:r>
              <a:rPr lang="es-CO" sz="1600" dirty="0" smtClean="0">
                <a:solidFill>
                  <a:srgbClr val="00000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.(Ayudas didácticas)</a:t>
            </a:r>
            <a:endParaRPr lang="es-CO" sz="1600" kern="0" dirty="0" smtClean="0">
              <a:solidFill>
                <a:srgbClr val="000000"/>
              </a:solidFill>
              <a:latin typeface="Arial" pitchFamily="34" charset="0"/>
              <a:ea typeface="Arial"/>
              <a:cs typeface="Arial" pitchFamily="34" charset="0"/>
              <a:sym typeface="Arial"/>
            </a:endParaRPr>
          </a:p>
          <a:p>
            <a:pPr marL="457200" indent="-457200">
              <a:buFont typeface="+mj-lt"/>
              <a:buAutoNum type="arabicPeriod"/>
            </a:pPr>
            <a:r>
              <a:rPr lang="es-CO" sz="1600" dirty="0" err="1" smtClean="0">
                <a:solidFill>
                  <a:srgbClr val="00000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Cafetiando</a:t>
            </a:r>
            <a:r>
              <a:rPr lang="es-CO" sz="1600" dirty="0" smtClean="0">
                <a:solidFill>
                  <a:srgbClr val="00000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: sírvase un café.</a:t>
            </a:r>
            <a:endParaRPr lang="es-ES" sz="1600" kern="0" dirty="0" smtClean="0">
              <a:solidFill>
                <a:srgbClr val="000000"/>
              </a:solidFill>
              <a:latin typeface="Arial" pitchFamily="34" charset="0"/>
              <a:ea typeface="Arial"/>
              <a:cs typeface="Arial" pitchFamily="34" charset="0"/>
              <a:sym typeface="Arial"/>
            </a:endParaRPr>
          </a:p>
          <a:p>
            <a:pPr marL="457200" indent="-457200">
              <a:buFont typeface="+mj-lt"/>
              <a:buAutoNum type="arabicPeriod"/>
            </a:pPr>
            <a:r>
              <a:rPr lang="es-ES" sz="1600" kern="0" dirty="0" smtClean="0">
                <a:solidFill>
                  <a:srgbClr val="00000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 </a:t>
            </a:r>
            <a:r>
              <a:rPr lang="es-CO" sz="1600" dirty="0" smtClean="0">
                <a:solidFill>
                  <a:srgbClr val="00000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Pensando</a:t>
            </a:r>
            <a:r>
              <a:rPr lang="es-CO" sz="1600" kern="0" dirty="0" smtClean="0">
                <a:solidFill>
                  <a:srgbClr val="00000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 nuestro perfil.</a:t>
            </a:r>
          </a:p>
          <a:p>
            <a:pPr marL="457200" indent="-457200">
              <a:buFont typeface="+mj-lt"/>
              <a:buAutoNum type="arabicPeriod"/>
            </a:pPr>
            <a:r>
              <a:rPr lang="es-CO" sz="1600" kern="0" dirty="0" smtClean="0">
                <a:solidFill>
                  <a:srgbClr val="00000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rPr>
              <a:t> </a:t>
            </a:r>
            <a:r>
              <a:rPr lang="es-CO" sz="1800" dirty="0" smtClean="0">
                <a:latin typeface="Arial" pitchFamily="34" charset="0"/>
                <a:cs typeface="Arial" pitchFamily="34" charset="0"/>
              </a:rPr>
              <a:t>Conclusiones y retroalimentación</a:t>
            </a:r>
            <a:r>
              <a:rPr lang="es-CO" dirty="0" smtClean="0"/>
              <a:t>.</a:t>
            </a:r>
            <a:endParaRPr lang="es-CO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0;p3"/>
          <p:cNvSpPr txBox="1">
            <a:spLocks/>
          </p:cNvSpPr>
          <p:nvPr/>
        </p:nvSpPr>
        <p:spPr>
          <a:xfrm>
            <a:off x="1381092" y="2428868"/>
            <a:ext cx="6745356" cy="30347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457200">
              <a:lnSpc>
                <a:spcPct val="115000"/>
              </a:lnSpc>
              <a:buSzPct val="49748"/>
            </a:pPr>
            <a:endParaRPr kumimoji="0" lang="es-ES" sz="25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457200">
              <a:lnSpc>
                <a:spcPct val="115000"/>
              </a:lnSpc>
              <a:buSzPct val="49748"/>
            </a:pPr>
            <a:r>
              <a:rPr lang="es-ES" sz="900" dirty="0" smtClean="0"/>
              <a:t>Audio visual Cuerdas </a:t>
            </a:r>
          </a:p>
          <a:p>
            <a:pPr marL="457200">
              <a:lnSpc>
                <a:spcPct val="115000"/>
              </a:lnSpc>
              <a:buSzPct val="49748"/>
            </a:pPr>
            <a:r>
              <a:rPr kumimoji="0" lang="es-ES" sz="25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¿Qué aprendemos de los estudiantes? </a:t>
            </a:r>
          </a:p>
          <a:p>
            <a:pPr marL="457200">
              <a:lnSpc>
                <a:spcPct val="115000"/>
              </a:lnSpc>
              <a:buSzPct val="49748"/>
            </a:pPr>
            <a:r>
              <a:rPr kumimoji="0" lang="es-ES" sz="25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marL="457200">
              <a:lnSpc>
                <a:spcPct val="115000"/>
              </a:lnSpc>
              <a:buSzPct val="49748"/>
            </a:pPr>
            <a:r>
              <a:rPr lang="es-ES" sz="900" dirty="0" smtClean="0"/>
              <a:t>Audio visual identidad</a:t>
            </a:r>
            <a:endParaRPr lang="es-ES" sz="900" noProof="0" dirty="0" smtClean="0"/>
          </a:p>
          <a:p>
            <a:pPr marL="457200">
              <a:lnSpc>
                <a:spcPct val="115000"/>
              </a:lnSpc>
              <a:buSzPct val="49748"/>
            </a:pPr>
            <a:r>
              <a:rPr lang="es-ES" sz="2500" noProof="0" dirty="0" smtClean="0"/>
              <a:t>Cuál es el nivel  de </a:t>
            </a:r>
            <a:r>
              <a:rPr lang="es-ES" sz="2500" dirty="0" smtClean="0"/>
              <a:t>a</a:t>
            </a:r>
            <a:r>
              <a:rPr kumimoji="0" lang="es-ES" sz="25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rticulación</a:t>
            </a:r>
            <a:r>
              <a:rPr kumimoji="0" lang="es-ES" sz="25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s-ES" sz="25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entre  el </a:t>
            </a:r>
            <a:r>
              <a:rPr kumimoji="0" lang="es-ES" sz="25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perfil del egresado con los demás aspectos del horizonte? (conocimientos, habilidades y actitudes y valores).</a:t>
            </a:r>
            <a:r>
              <a:rPr lang="es-ES" dirty="0" smtClean="0"/>
              <a:t> </a:t>
            </a:r>
            <a:endParaRPr lang="es-ES" sz="900" dirty="0" smtClean="0"/>
          </a:p>
          <a:p>
            <a:pPr marL="45720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9748"/>
              <a:buFont typeface="Calibri"/>
              <a:buNone/>
              <a:tabLst/>
              <a:defRPr/>
            </a:pPr>
            <a:endParaRPr kumimoji="0" lang="es-ES" sz="1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9748"/>
              <a:buFont typeface="Calibri"/>
              <a:buNone/>
              <a:tabLst/>
              <a:defRPr/>
            </a:pPr>
            <a:endParaRPr kumimoji="0" lang="es-ES" sz="25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Picture 1" descr="C:\Users\Juan Hernandez\Desktop\caf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24826" y="1000108"/>
            <a:ext cx="3490840" cy="2714644"/>
          </a:xfrm>
          <a:prstGeom prst="rect">
            <a:avLst/>
          </a:prstGeom>
          <a:noFill/>
        </p:spPr>
      </p:pic>
      <p:sp>
        <p:nvSpPr>
          <p:cNvPr id="4" name="3 CuadroTexto"/>
          <p:cNvSpPr txBox="1"/>
          <p:nvPr/>
        </p:nvSpPr>
        <p:spPr>
          <a:xfrm>
            <a:off x="1166778" y="642918"/>
            <a:ext cx="5214974" cy="1200329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s-ES" sz="3600" dirty="0" smtClean="0">
                <a:solidFill>
                  <a:schemeClr val="bg1"/>
                </a:solidFill>
              </a:rPr>
              <a:t>CAFETIANDO…</a:t>
            </a:r>
            <a:r>
              <a:rPr lang="es-ES" sz="3600" dirty="0" err="1" smtClean="0">
                <a:solidFill>
                  <a:schemeClr val="bg1"/>
                </a:solidFill>
              </a:rPr>
              <a:t>Sirvase</a:t>
            </a:r>
            <a:r>
              <a:rPr lang="es-ES" sz="3600" dirty="0" smtClean="0">
                <a:solidFill>
                  <a:schemeClr val="bg1"/>
                </a:solidFill>
              </a:rPr>
              <a:t> un café.</a:t>
            </a:r>
            <a:endParaRPr lang="es-E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Google Shape;187;p5" descr="Archivo:Logosimbolo unisalle.png - Wikipedia, la enciclopedia libr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86792" y="341272"/>
            <a:ext cx="2284821" cy="663169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5"/>
          <p:cNvSpPr txBox="1"/>
          <p:nvPr/>
        </p:nvSpPr>
        <p:spPr>
          <a:xfrm>
            <a:off x="759671" y="496609"/>
            <a:ext cx="8385074" cy="954067"/>
          </a:xfrm>
          <a:prstGeom prst="rect">
            <a:avLst/>
          </a:prstGeom>
          <a:gradFill>
            <a:gsLst>
              <a:gs pos="0">
                <a:srgbClr val="FFC647"/>
              </a:gs>
              <a:gs pos="50000">
                <a:srgbClr val="FFC600"/>
              </a:gs>
              <a:gs pos="100000">
                <a:srgbClr val="E3B400"/>
              </a:gs>
            </a:gsLst>
            <a:lin ang="5400000" scaled="0"/>
          </a:gradFill>
          <a:ln w="9525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800" dirty="0" smtClean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Articulación </a:t>
            </a:r>
            <a:r>
              <a:rPr lang="es-CO" sz="2800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del perfil del egresado con los demás aspectos del horizonte </a:t>
            </a:r>
            <a:endParaRPr sz="2800" b="1" i="1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89" name="Google Shape;189;p5"/>
          <p:cNvGraphicFramePr/>
          <p:nvPr/>
        </p:nvGraphicFramePr>
        <p:xfrm>
          <a:off x="1821162" y="2332892"/>
          <a:ext cx="8549700" cy="1397415"/>
        </p:xfrm>
        <a:graphic>
          <a:graphicData uri="http://schemas.openxmlformats.org/drawingml/2006/table">
            <a:tbl>
              <a:tblPr firstRow="1" bandRow="1">
                <a:noFill/>
                <a:tableStyleId>{8AF9D283-9458-46C0-8747-66ED6C5D1AA6}</a:tableStyleId>
              </a:tblPr>
              <a:tblGrid>
                <a:gridCol w="1424950"/>
                <a:gridCol w="1424950"/>
                <a:gridCol w="1424950"/>
                <a:gridCol w="1424950"/>
                <a:gridCol w="1424950"/>
                <a:gridCol w="1424950"/>
              </a:tblGrid>
              <a:tr h="6658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1800"/>
                        <a:t>Presentación-contexto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1800"/>
                        <a:t>Misión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1800"/>
                        <a:t>Visión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1800"/>
                        <a:t>Principios y valores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1800"/>
                        <a:t>Perfil del egresado</a:t>
                      </a:r>
                      <a:endParaRPr/>
                    </a:p>
                  </a:txBody>
                  <a:tcPr marL="91450" marR="91450" marT="45725" marB="45725"/>
                </a:tc>
              </a:tr>
              <a:tr h="3644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1800"/>
                        <a:t>Inicial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</a:tr>
              <a:tr h="3644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1800"/>
                        <a:t>Resignificado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6"/>
          <p:cNvSpPr/>
          <p:nvPr/>
        </p:nvSpPr>
        <p:spPr>
          <a:xfrm>
            <a:off x="11118533" y="918266"/>
            <a:ext cx="706127" cy="5863534"/>
          </a:xfrm>
          <a:custGeom>
            <a:avLst/>
            <a:gdLst/>
            <a:ahLst/>
            <a:cxnLst/>
            <a:rect l="l" t="t" r="r" b="b"/>
            <a:pathLst>
              <a:path w="414" h="2447" extrusionOk="0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rgbClr val="2E75B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6"/>
          <p:cNvSpPr/>
          <p:nvPr/>
        </p:nvSpPr>
        <p:spPr>
          <a:xfrm>
            <a:off x="11117879" y="643467"/>
            <a:ext cx="420307" cy="5668919"/>
          </a:xfrm>
          <a:custGeom>
            <a:avLst/>
            <a:gdLst/>
            <a:ahLst/>
            <a:cxnLst/>
            <a:rect l="l" t="t" r="r" b="b"/>
            <a:pathLst>
              <a:path w="209" h="2358" extrusionOk="0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rgbClr val="1E4E7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6"/>
          <p:cNvSpPr/>
          <p:nvPr/>
        </p:nvSpPr>
        <p:spPr>
          <a:xfrm>
            <a:off x="638387" y="643467"/>
            <a:ext cx="10933503" cy="5391944"/>
          </a:xfrm>
          <a:prstGeom prst="rect">
            <a:avLst/>
          </a:prstGeom>
          <a:solidFill>
            <a:srgbClr val="FFFFFF"/>
          </a:solidFill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7" name="Google Shape;197;p6" descr="Un dibujo de una car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40934" y="2473858"/>
            <a:ext cx="4616434" cy="173116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98" name="Google Shape;198;p6"/>
          <p:cNvCxnSpPr/>
          <p:nvPr/>
        </p:nvCxnSpPr>
        <p:spPr>
          <a:xfrm>
            <a:off x="6096000" y="1739239"/>
            <a:ext cx="0" cy="3200400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99" name="Google Shape;199;p6" descr="Archivo:Logosimbolo unisalle.png - Wikipedia, la enciclopedia libr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434633" y="2665983"/>
            <a:ext cx="4644528" cy="134691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304320" y="643466"/>
            <a:ext cx="4267570" cy="859611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6"/>
          <p:cNvSpPr txBox="1"/>
          <p:nvPr/>
        </p:nvSpPr>
        <p:spPr>
          <a:xfrm>
            <a:off x="4707142" y="5427677"/>
            <a:ext cx="748485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800" b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Centro de </a:t>
            </a:r>
            <a:r>
              <a:rPr lang="es-CO" sz="2800" b="1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liderazgo</a:t>
            </a:r>
            <a:r>
              <a:rPr lang="es-CO" sz="2800" b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y excelencia docente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176</Words>
  <Application>Microsoft Office PowerPoint</Application>
  <PresentationFormat>Personalizado</PresentationFormat>
  <Paragraphs>36</Paragraphs>
  <Slides>6</Slides>
  <Notes>5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6</vt:i4>
      </vt:variant>
    </vt:vector>
  </HeadingPairs>
  <TitlesOfParts>
    <vt:vector size="8" baseType="lpstr">
      <vt:lpstr>1_Tema de Office</vt:lpstr>
      <vt:lpstr>Tema de Office</vt:lpstr>
      <vt:lpstr>Escuela Normal Superior  FARALLONES  Taller Didáctico  N°4 </vt:lpstr>
      <vt:lpstr>Diapositiva 2</vt:lpstr>
      <vt:lpstr>Diapositiva 3</vt:lpstr>
      <vt:lpstr>Diapositiva 4</vt:lpstr>
      <vt:lpstr>Diapositiva 5</vt:lpstr>
      <vt:lpstr>Diapositiva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Escuela Normal Superior  ________________  Taller Didáctico  N°4 </dc:title>
  <dc:creator>wilson acosta</dc:creator>
  <cp:lastModifiedBy>Centor</cp:lastModifiedBy>
  <cp:revision>5</cp:revision>
  <dcterms:created xsi:type="dcterms:W3CDTF">2021-05-21T10:31:58Z</dcterms:created>
  <dcterms:modified xsi:type="dcterms:W3CDTF">2021-10-12T17:38:12Z</dcterms:modified>
</cp:coreProperties>
</file>